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2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82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4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24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2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7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CE7D-6EB0-42F4-9F73-41AE0AFE96F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49FC6F-874B-4828-B8D1-A4093D57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706" y="666974"/>
            <a:ext cx="8294146" cy="1850315"/>
          </a:xfrm>
        </p:spPr>
        <p:txBody>
          <a:bodyPr/>
          <a:lstStyle/>
          <a:p>
            <a:pPr algn="ctr"/>
            <a:r>
              <a:rPr lang="ru-RU" sz="6600" b="1" dirty="0" smtClean="0"/>
              <a:t>ТОО«КАТЭП-АЭ»</a:t>
            </a:r>
            <a:endParaRPr lang="en-US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040" y="3405377"/>
            <a:ext cx="7810964" cy="1855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20 лет на рынке услуг в области использования атомной энергии  Республики Казахстан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11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893808" y="666974"/>
            <a:ext cx="6368526" cy="584140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ТОО «КАТЭП-АЭ</a:t>
            </a:r>
            <a:r>
              <a:rPr lang="ru-RU" sz="2000" dirty="0" smtClean="0"/>
              <a:t>» было создано в 1999 году как предприятие, </a:t>
            </a:r>
            <a:r>
              <a:rPr lang="kk-KZ" sz="2000" dirty="0" smtClean="0"/>
              <a:t>имеющее право </a:t>
            </a:r>
            <a:r>
              <a:rPr lang="ru-RU" sz="2000" dirty="0" smtClean="0"/>
              <a:t>на предоставление услуг юридическим и </a:t>
            </a:r>
            <a:r>
              <a:rPr lang="ru-RU" sz="2000" dirty="0"/>
              <a:t>физическим лицам</a:t>
            </a:r>
            <a:r>
              <a:rPr lang="ru-RU" sz="2000" dirty="0" smtClean="0"/>
              <a:t> </a:t>
            </a:r>
            <a:r>
              <a:rPr lang="ru-RU" sz="2000" dirty="0"/>
              <a:t>в области использования атомной </a:t>
            </a:r>
            <a:r>
              <a:rPr lang="ru-RU" sz="2000" dirty="0" smtClean="0"/>
              <a:t>энергии.</a:t>
            </a:r>
          </a:p>
          <a:p>
            <a:pPr algn="just"/>
            <a:r>
              <a:rPr lang="ru-RU" dirty="0" smtClean="0"/>
              <a:t>Первым направлением деятельности ТОО </a:t>
            </a:r>
            <a:r>
              <a:rPr lang="ru-RU" dirty="0"/>
              <a:t>«КАТЭП-АЭ</a:t>
            </a:r>
            <a:r>
              <a:rPr lang="ru-RU" dirty="0" smtClean="0"/>
              <a:t>» стала </a:t>
            </a:r>
            <a:r>
              <a:rPr lang="ru-RU" u="sng" dirty="0" smtClean="0"/>
              <a:t>индивидуальная дозиметрия</a:t>
            </a:r>
            <a:r>
              <a:rPr lang="ru-RU" dirty="0" smtClean="0"/>
              <a:t>. Мы стали первой коммерческой организацией </a:t>
            </a:r>
            <a:r>
              <a:rPr lang="ru-RU" dirty="0"/>
              <a:t>в </a:t>
            </a:r>
            <a:r>
              <a:rPr lang="ru-RU" dirty="0" smtClean="0"/>
              <a:t>Республике Казахстан, </a:t>
            </a:r>
            <a:r>
              <a:rPr lang="ru-RU" dirty="0"/>
              <a:t>получившей государственную лицензию </a:t>
            </a:r>
            <a:r>
              <a:rPr lang="ru-RU" dirty="0" smtClean="0"/>
              <a:t>ГУ «Комитет </a:t>
            </a:r>
            <a:r>
              <a:rPr lang="ru-RU" dirty="0"/>
              <a:t>атомного и энергетического надзора и контроля Министерства энергетики Республики </a:t>
            </a:r>
            <a:r>
              <a:rPr lang="ru-RU" dirty="0" smtClean="0"/>
              <a:t>Казахстан» на </a:t>
            </a:r>
            <a:r>
              <a:rPr lang="ru-RU" dirty="0"/>
              <a:t>проведение </a:t>
            </a:r>
            <a:r>
              <a:rPr lang="ru-RU" dirty="0" smtClean="0"/>
              <a:t>данных </a:t>
            </a:r>
            <a:r>
              <a:rPr lang="ru-RU" dirty="0"/>
              <a:t>работ</a:t>
            </a:r>
            <a:r>
              <a:rPr lang="ru-RU" dirty="0" smtClean="0"/>
              <a:t>. Радиационная лаборатория ТОО «КАТЭП-АЭ» уже более 20 </a:t>
            </a:r>
            <a:r>
              <a:rPr lang="ru-RU" dirty="0"/>
              <a:t>лет </a:t>
            </a:r>
            <a:r>
              <a:rPr lang="ru-RU" dirty="0" smtClean="0"/>
              <a:t>осуществляет </a:t>
            </a:r>
            <a:r>
              <a:rPr lang="ru-RU" dirty="0"/>
              <a:t>услуги по индивидуальному дозиметрическому контролю персонала, </a:t>
            </a:r>
            <a:r>
              <a:rPr lang="ru-RU" dirty="0" smtClean="0"/>
              <a:t>и </a:t>
            </a:r>
            <a:r>
              <a:rPr lang="ru-RU" dirty="0"/>
              <a:t>в настоящее время обслуживает более </a:t>
            </a:r>
            <a:r>
              <a:rPr lang="ru-RU" dirty="0" smtClean="0"/>
              <a:t>400 </a:t>
            </a:r>
            <a:r>
              <a:rPr lang="ru-RU" dirty="0"/>
              <a:t>частных и государственных компаний как казахстанских, так и зарубежных. </a:t>
            </a:r>
            <a:r>
              <a:rPr lang="ru-RU" dirty="0" smtClean="0"/>
              <a:t>В основном это горнодобывающие, нефтегазовые, геологоразведочные и  медицинские организации.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7" y="784004"/>
            <a:ext cx="1551448" cy="1625709"/>
          </a:xfrm>
        </p:spPr>
      </p:pic>
      <p:pic>
        <p:nvPicPr>
          <p:cNvPr id="10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7" y="3138170"/>
            <a:ext cx="1622865" cy="2434298"/>
          </a:xfrm>
        </p:spPr>
      </p:pic>
    </p:spTree>
    <p:extLst>
      <p:ext uri="{BB962C8B-B14F-4D97-AF65-F5344CB8AC3E}">
        <p14:creationId xmlns:p14="http://schemas.microsoft.com/office/powerpoint/2010/main" val="20531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/>
              <a:t>В дальнейшем компания работала над расширением сферы оказываемых услуг и в настоящее время ТОО «КАТЭП-АЭ» имеет лицензии на предоставление более 20 наименований услуг:</a:t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807285"/>
            <a:ext cx="8930834" cy="699377"/>
          </a:xfrm>
        </p:spPr>
        <p:txBody>
          <a:bodyPr/>
          <a:lstStyle/>
          <a:p>
            <a:r>
              <a:rPr lang="ru-RU" sz="1600" dirty="0" smtClean="0"/>
              <a:t>Л</a:t>
            </a:r>
            <a:r>
              <a:rPr lang="ru-RU" sz="1600" b="1" dirty="0" smtClean="0"/>
              <a:t>ицензия </a:t>
            </a:r>
            <a:r>
              <a:rPr lang="ru-RU" sz="1600" b="1" dirty="0"/>
              <a:t>№ </a:t>
            </a:r>
            <a:r>
              <a:rPr lang="ru-RU" sz="1600" b="1" dirty="0" smtClean="0"/>
              <a:t>20003102</a:t>
            </a:r>
            <a:r>
              <a:rPr lang="ru-RU" sz="1600" b="1" dirty="0"/>
              <a:t>18 февраля 2020 г</a:t>
            </a:r>
            <a:r>
              <a:rPr lang="ru-RU" sz="1600" b="1" dirty="0" smtClean="0"/>
              <a:t>., обновлённая </a:t>
            </a:r>
            <a:r>
              <a:rPr lang="ru-RU" sz="1600" b="1" dirty="0"/>
              <a:t>ГУ «Комитет атомного и энергетического надзора и контроля» Министерства энергетики Республики </a:t>
            </a:r>
            <a:r>
              <a:rPr lang="ru-RU" sz="1600" b="1" dirty="0" smtClean="0"/>
              <a:t>Казахстан</a:t>
            </a:r>
            <a:endParaRPr lang="en-US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" y="2661939"/>
            <a:ext cx="2832404" cy="38900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93" y="2661544"/>
            <a:ext cx="2739616" cy="3879103"/>
          </a:xfr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05" y="2683060"/>
            <a:ext cx="2739616" cy="38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45" y="609600"/>
            <a:ext cx="8640377" cy="99328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Перечень услуг, оказываемых по Лицензии </a:t>
            </a:r>
            <a:r>
              <a:rPr lang="ru-RU" sz="1800" b="1" dirty="0"/>
              <a:t>№ 2000310218 февраля 2020 г., </a:t>
            </a:r>
            <a:r>
              <a:rPr lang="ru-RU" sz="1800" b="1" dirty="0" smtClean="0"/>
              <a:t>обновлённой </a:t>
            </a:r>
            <a:r>
              <a:rPr lang="ru-RU" sz="1800" b="1" dirty="0"/>
              <a:t>ГУ «Комитет атомного и энергетического надзора и контроля» </a:t>
            </a:r>
            <a:r>
              <a:rPr lang="ru-RU" sz="1800" b="1" dirty="0" smtClean="0"/>
              <a:t>Министерства </a:t>
            </a:r>
            <a:r>
              <a:rPr lang="ru-RU" sz="1800" b="1" dirty="0"/>
              <a:t>энергетики </a:t>
            </a:r>
            <a:r>
              <a:rPr lang="ru-RU" sz="1800" b="1" dirty="0" smtClean="0"/>
              <a:t>Республики Казахстан:</a:t>
            </a:r>
            <a:r>
              <a:rPr lang="en-US" sz="1600" dirty="0"/>
              <a:t/>
            </a:r>
            <a:br>
              <a:rPr lang="en-US" sz="1600" dirty="0"/>
            </a:br>
            <a:endParaRPr lang="en-US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807285"/>
            <a:ext cx="8930834" cy="4163209"/>
          </a:xfrm>
        </p:spPr>
        <p:txBody>
          <a:bodyPr/>
          <a:lstStyle/>
          <a:p>
            <a:r>
              <a:rPr lang="ru-RU" sz="1600" dirty="0">
                <a:latin typeface="Bahnschrift SemiBold" panose="020B0502040204020203" pitchFamily="34" charset="0"/>
              </a:rPr>
              <a:t>Техническое обслуживание, монтаж, демонтаж, зарядка, перезарядка, ремонт приборов и </a:t>
            </a:r>
            <a:r>
              <a:rPr lang="ru-RU" sz="1600" dirty="0" smtClean="0">
                <a:latin typeface="Bahnschrift SemiBold" panose="020B0502040204020203" pitchFamily="34" charset="0"/>
              </a:rPr>
              <a:t>установок, включая </a:t>
            </a:r>
            <a:r>
              <a:rPr lang="ru-RU" sz="1600" dirty="0">
                <a:latin typeface="Bahnschrift SemiBold" panose="020B0502040204020203" pitchFamily="34" charset="0"/>
              </a:rPr>
              <a:t>медицинские, содержащих радиоизотопные источники ионизирующего излучения </a:t>
            </a:r>
            <a:r>
              <a:rPr lang="ru-RU" sz="1600" dirty="0" smtClean="0">
                <a:latin typeface="Bahnschrift SemiBold" panose="020B0502040204020203" pitchFamily="34" charset="0"/>
              </a:rPr>
              <a:t>или генерирующих </a:t>
            </a:r>
            <a:r>
              <a:rPr lang="ru-RU" sz="1600" dirty="0">
                <a:latin typeface="Bahnschrift SemiBold" panose="020B0502040204020203" pitchFamily="34" charset="0"/>
              </a:rPr>
              <a:t>ионизирующее </a:t>
            </a:r>
            <a:r>
              <a:rPr lang="ru-RU" sz="1600" dirty="0" smtClean="0">
                <a:latin typeface="Bahnschrift SemiBold" panose="020B0502040204020203" pitchFamily="34" charset="0"/>
              </a:rPr>
              <a:t>излучение</a:t>
            </a:r>
            <a:endParaRPr lang="en-US" sz="1600" dirty="0">
              <a:latin typeface="Bahnschrift SemiBold" panose="020B0502040204020203" pitchFamily="34" charset="0"/>
            </a:endParaRPr>
          </a:p>
          <a:p>
            <a:r>
              <a:rPr lang="ru-RU" sz="1600" i="1" dirty="0" smtClean="0">
                <a:latin typeface="Bahnschrift SemiBold" panose="020B0502040204020203" pitchFamily="34" charset="0"/>
              </a:rPr>
              <a:t>- Медицинских </a:t>
            </a:r>
            <a:r>
              <a:rPr lang="ru-RU" sz="1600" i="1" dirty="0">
                <a:latin typeface="Bahnschrift SemiBold" panose="020B0502040204020203" pitchFamily="34" charset="0"/>
              </a:rPr>
              <a:t>рентгеновских установок общего назначения</a:t>
            </a:r>
          </a:p>
          <a:p>
            <a:r>
              <a:rPr lang="ru-RU" sz="1600" i="1" dirty="0" smtClean="0">
                <a:latin typeface="Bahnschrift SemiBold" panose="020B0502040204020203" pitchFamily="34" charset="0"/>
              </a:rPr>
              <a:t>- Медицинских </a:t>
            </a:r>
            <a:r>
              <a:rPr lang="ru-RU" sz="1600" i="1" dirty="0">
                <a:latin typeface="Bahnschrift SemiBold" panose="020B0502040204020203" pitchFamily="34" charset="0"/>
              </a:rPr>
              <a:t>рентгеновских </a:t>
            </a:r>
            <a:r>
              <a:rPr lang="ru-RU" sz="1600" i="1" dirty="0" err="1">
                <a:latin typeface="Bahnschrift SemiBold" panose="020B0502040204020203" pitchFamily="34" charset="0"/>
              </a:rPr>
              <a:t>маммографических</a:t>
            </a:r>
            <a:r>
              <a:rPr lang="ru-RU" sz="1600" i="1" dirty="0">
                <a:latin typeface="Bahnschrift SemiBold" panose="020B0502040204020203" pitchFamily="34" charset="0"/>
              </a:rPr>
              <a:t> установок</a:t>
            </a:r>
          </a:p>
          <a:p>
            <a:r>
              <a:rPr lang="ru-RU" sz="1600" i="1" dirty="0">
                <a:latin typeface="Bahnschrift SemiBold" panose="020B0502040204020203" pitchFamily="34" charset="0"/>
              </a:rPr>
              <a:t>- Рентгеновского оборудования для персонального досмотра человека</a:t>
            </a:r>
          </a:p>
          <a:p>
            <a:r>
              <a:rPr lang="ru-RU" sz="1600" i="1" dirty="0" smtClean="0">
                <a:latin typeface="Bahnschrift SemiBold" panose="020B0502040204020203" pitchFamily="34" charset="0"/>
              </a:rPr>
              <a:t>- Медицинского </a:t>
            </a:r>
            <a:r>
              <a:rPr lang="ru-RU" sz="1600" i="1" dirty="0">
                <a:latin typeface="Bahnschrift SemiBold" panose="020B0502040204020203" pitchFamily="34" charset="0"/>
              </a:rPr>
              <a:t>рентгеновского дентального оборудования</a:t>
            </a:r>
          </a:p>
          <a:p>
            <a:r>
              <a:rPr lang="ru-RU" sz="1600" i="1" dirty="0">
                <a:latin typeface="Bahnschrift SemiBold" panose="020B0502040204020203" pitchFamily="34" charset="0"/>
              </a:rPr>
              <a:t>- Рентгеновского оборудования для досмотра ручной клади, багажа</a:t>
            </a:r>
          </a:p>
          <a:p>
            <a:r>
              <a:rPr lang="ru-RU" sz="1600" dirty="0">
                <a:latin typeface="Bahnschrift SemiBold" panose="020B0502040204020203" pitchFamily="34" charset="0"/>
              </a:rPr>
              <a:t>Определение содержания радионуклидов в продуктах, материалах, объектах окружающей среды</a:t>
            </a:r>
            <a:r>
              <a:rPr lang="ru-RU" sz="1600" dirty="0" smtClean="0">
                <a:latin typeface="Bahnschrift SemiBold" panose="020B0502040204020203" pitchFamily="34" charset="0"/>
              </a:rPr>
              <a:t>, измерение </a:t>
            </a:r>
            <a:r>
              <a:rPr lang="ru-RU" sz="1600" dirty="0">
                <a:latin typeface="Bahnschrift SemiBold" panose="020B0502040204020203" pitchFamily="34" charset="0"/>
              </a:rPr>
              <a:t>концентрации радона и других радиоактивных </a:t>
            </a:r>
            <a:r>
              <a:rPr lang="ru-RU" sz="1600" dirty="0" smtClean="0">
                <a:latin typeface="Bahnschrift SemiBold" panose="020B0502040204020203" pitchFamily="34" charset="0"/>
              </a:rPr>
              <a:t>газов</a:t>
            </a:r>
            <a:endParaRPr lang="en-US" sz="1600" dirty="0">
              <a:latin typeface="Bahnschrift SemiBold" panose="020B0502040204020203" pitchFamily="34" charset="0"/>
            </a:endParaRPr>
          </a:p>
          <a:p>
            <a:r>
              <a:rPr lang="ru-RU" sz="1600" i="1" dirty="0">
                <a:latin typeface="Bahnschrift SemiBold" panose="020B0502040204020203" pitchFamily="34" charset="0"/>
              </a:rPr>
              <a:t>- Измерение концентрации радона и других радиоактивных газов</a:t>
            </a:r>
          </a:p>
          <a:p>
            <a:r>
              <a:rPr lang="ru-RU" sz="1600" dirty="0" smtClean="0">
                <a:latin typeface="Bahnschrift SemiBold" panose="020B0502040204020203" pitchFamily="34" charset="0"/>
              </a:rPr>
              <a:t>Индивидуальный </a:t>
            </a:r>
            <a:r>
              <a:rPr lang="ru-RU" sz="1600" dirty="0">
                <a:latin typeface="Bahnschrift SemiBold" panose="020B0502040204020203" pitchFamily="34" charset="0"/>
              </a:rPr>
              <a:t>дозиметрический контроль </a:t>
            </a:r>
            <a:r>
              <a:rPr lang="ru-RU" sz="1600" dirty="0" smtClean="0">
                <a:latin typeface="Bahnschrift SemiBold" panose="020B0502040204020203" pitchFamily="34" charset="0"/>
              </a:rPr>
              <a:t>персонала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44" y="473335"/>
            <a:ext cx="8487784" cy="84985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Перечень услуг, оказываемых по Лицензии </a:t>
            </a:r>
            <a:r>
              <a:rPr lang="ru-RU" sz="1600" b="1" dirty="0"/>
              <a:t>№ </a:t>
            </a:r>
            <a:r>
              <a:rPr lang="ru-RU" sz="1600" b="1" dirty="0" smtClean="0"/>
              <a:t>20003102 от 18 </a:t>
            </a:r>
            <a:r>
              <a:rPr lang="ru-RU" sz="1600" b="1" dirty="0"/>
              <a:t>февраля 2020 г., </a:t>
            </a:r>
            <a:r>
              <a:rPr lang="ru-RU" sz="1600" b="1" dirty="0" smtClean="0"/>
              <a:t>обновлённой </a:t>
            </a:r>
            <a:r>
              <a:rPr lang="ru-RU" sz="1600" b="1" dirty="0"/>
              <a:t>ГУ «Комитет атомного и энергетического надзора и контроля» Министерства энергетики Республики </a:t>
            </a:r>
            <a:r>
              <a:rPr lang="ru-RU" sz="1600" b="1" dirty="0" smtClean="0"/>
              <a:t>Казахстан:</a:t>
            </a:r>
            <a:r>
              <a:rPr lang="en-US" sz="1400" dirty="0"/>
              <a:t/>
            </a:r>
            <a:br>
              <a:rPr lang="en-US" sz="1400" dirty="0"/>
            </a:br>
            <a:endParaRPr lang="en-US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822" y="1323191"/>
            <a:ext cx="9843246" cy="5002305"/>
          </a:xfrm>
        </p:spPr>
        <p:txBody>
          <a:bodyPr/>
          <a:lstStyle/>
          <a:p>
            <a:r>
              <a:rPr lang="ru-RU" sz="1500" b="1" dirty="0" smtClean="0">
                <a:latin typeface="Bahnschrift SemiBold" panose="020B0502040204020203" pitchFamily="34" charset="0"/>
              </a:rPr>
              <a:t>Контроль </a:t>
            </a:r>
            <a:r>
              <a:rPr lang="ru-RU" sz="1500" b="1" dirty="0">
                <a:latin typeface="Bahnschrift SemiBold" panose="020B0502040204020203" pitchFamily="34" charset="0"/>
              </a:rPr>
              <a:t>качества работы источников ионизирующего излучения, а также приборов, </a:t>
            </a:r>
            <a:r>
              <a:rPr lang="ru-RU" sz="1500" b="1" dirty="0" smtClean="0">
                <a:latin typeface="Bahnschrift SemiBold" panose="020B0502040204020203" pitchFamily="34" charset="0"/>
              </a:rPr>
              <a:t>оборудования, установок</a:t>
            </a:r>
            <a:r>
              <a:rPr lang="ru-RU" sz="1500" b="1" dirty="0">
                <a:latin typeface="Bahnschrift SemiBold" panose="020B0502040204020203" pitchFamily="34" charset="0"/>
              </a:rPr>
              <a:t>, содержащих такие источники или генерирующих ионизирующее </a:t>
            </a:r>
            <a:r>
              <a:rPr lang="ru-RU" sz="1500" b="1" dirty="0" smtClean="0">
                <a:latin typeface="Bahnschrift SemiBold" panose="020B0502040204020203" pitchFamily="34" charset="0"/>
              </a:rPr>
              <a:t>излучение</a:t>
            </a:r>
            <a:endParaRPr lang="en-US" sz="1500" b="1" dirty="0">
              <a:latin typeface="Bahnschrift SemiBold" panose="020B0502040204020203" pitchFamily="34" charset="0"/>
            </a:endParaRPr>
          </a:p>
          <a:p>
            <a:r>
              <a:rPr lang="en-US" sz="1500" i="1" dirty="0" smtClean="0">
                <a:latin typeface="Bahnschrift SemiBold" panose="020B0502040204020203" pitchFamily="34" charset="0"/>
              </a:rPr>
              <a:t>-</a:t>
            </a:r>
            <a:r>
              <a:rPr lang="ru-RU" sz="1500" i="1" dirty="0" smtClean="0">
                <a:latin typeface="Bahnschrift SemiBold" panose="020B0502040204020203" pitchFamily="34" charset="0"/>
              </a:rPr>
              <a:t> </a:t>
            </a:r>
            <a:r>
              <a:rPr lang="en-US" sz="1500" i="1" dirty="0" smtClean="0">
                <a:latin typeface="Bahnschrift SemiBold" panose="020B0502040204020203" pitchFamily="34" charset="0"/>
              </a:rPr>
              <a:t>M</a:t>
            </a:r>
            <a:r>
              <a:rPr lang="ru-RU" sz="1500" i="1" dirty="0" err="1">
                <a:latin typeface="Bahnschrift SemiBold" panose="020B0502040204020203" pitchFamily="34" charset="0"/>
              </a:rPr>
              <a:t>едицинского</a:t>
            </a:r>
            <a:r>
              <a:rPr lang="ru-RU" sz="1500" i="1" dirty="0">
                <a:latin typeface="Bahnschrift SemiBold" panose="020B0502040204020203" pitchFamily="34" charset="0"/>
              </a:rPr>
              <a:t> рентгеновского терапевтического оборудования</a:t>
            </a:r>
          </a:p>
          <a:p>
            <a:r>
              <a:rPr lang="en-US" sz="1500" i="1" dirty="0" smtClean="0">
                <a:latin typeface="Bahnschrift SemiBold" panose="020B0502040204020203" pitchFamily="34" charset="0"/>
              </a:rPr>
              <a:t>-</a:t>
            </a:r>
            <a:r>
              <a:rPr lang="ru-RU" sz="1500" i="1" dirty="0" smtClean="0">
                <a:latin typeface="Bahnschrift SemiBold" panose="020B0502040204020203" pitchFamily="34" charset="0"/>
              </a:rPr>
              <a:t> </a:t>
            </a:r>
            <a:r>
              <a:rPr lang="en-US" sz="1500" i="1" dirty="0" smtClean="0">
                <a:latin typeface="Bahnschrift SemiBold" panose="020B0502040204020203" pitchFamily="34" charset="0"/>
              </a:rPr>
              <a:t>M</a:t>
            </a:r>
            <a:r>
              <a:rPr lang="ru-RU" sz="1500" i="1" dirty="0" err="1">
                <a:latin typeface="Bahnschrift SemiBold" panose="020B0502040204020203" pitchFamily="34" charset="0"/>
              </a:rPr>
              <a:t>едицинских</a:t>
            </a:r>
            <a:r>
              <a:rPr lang="ru-RU" sz="1500" i="1" dirty="0">
                <a:latin typeface="Bahnschrift SemiBold" panose="020B0502040204020203" pitchFamily="34" charset="0"/>
              </a:rPr>
              <a:t> ускорителей заряженных частиц</a:t>
            </a:r>
          </a:p>
          <a:p>
            <a:r>
              <a:rPr lang="ru-RU" sz="1500" i="1" dirty="0" smtClean="0">
                <a:latin typeface="Bahnschrift SemiBold" panose="020B0502040204020203" pitchFamily="34" charset="0"/>
              </a:rPr>
              <a:t>- Медицинских </a:t>
            </a:r>
            <a:r>
              <a:rPr lang="ru-RU" sz="1500" i="1" dirty="0">
                <a:latin typeface="Bahnschrift SemiBold" panose="020B0502040204020203" pitchFamily="34" charset="0"/>
              </a:rPr>
              <a:t>рентгеновских установок общего назначения</a:t>
            </a:r>
          </a:p>
          <a:p>
            <a:r>
              <a:rPr lang="en-US" sz="1500" i="1" dirty="0" smtClean="0">
                <a:latin typeface="Bahnschrift SemiBold" panose="020B0502040204020203" pitchFamily="34" charset="0"/>
              </a:rPr>
              <a:t>-</a:t>
            </a:r>
            <a:r>
              <a:rPr lang="ru-RU" sz="1500" i="1" dirty="0" smtClean="0">
                <a:latin typeface="Bahnschrift SemiBold" panose="020B0502040204020203" pitchFamily="34" charset="0"/>
              </a:rPr>
              <a:t> </a:t>
            </a:r>
            <a:r>
              <a:rPr lang="en-US" sz="1500" i="1" dirty="0" smtClean="0">
                <a:latin typeface="Bahnschrift SemiBold" panose="020B0502040204020203" pitchFamily="34" charset="0"/>
              </a:rPr>
              <a:t>M</a:t>
            </a:r>
            <a:r>
              <a:rPr lang="ru-RU" sz="1500" i="1" dirty="0" err="1">
                <a:latin typeface="Bahnschrift SemiBold" panose="020B0502040204020203" pitchFamily="34" charset="0"/>
              </a:rPr>
              <a:t>едицинских</a:t>
            </a:r>
            <a:r>
              <a:rPr lang="ru-RU" sz="1500" i="1" dirty="0">
                <a:latin typeface="Bahnschrift SemiBold" panose="020B0502040204020203" pitchFamily="34" charset="0"/>
              </a:rPr>
              <a:t> рентгеновских симуляторов</a:t>
            </a:r>
          </a:p>
          <a:p>
            <a:r>
              <a:rPr lang="en-US" sz="1500" i="1" dirty="0" smtClean="0">
                <a:latin typeface="Bahnschrift SemiBold" panose="020B0502040204020203" pitchFamily="34" charset="0"/>
              </a:rPr>
              <a:t>-</a:t>
            </a:r>
            <a:r>
              <a:rPr lang="ru-RU" sz="1500" i="1" dirty="0" smtClean="0">
                <a:latin typeface="Bahnschrift SemiBold" panose="020B0502040204020203" pitchFamily="34" charset="0"/>
              </a:rPr>
              <a:t> </a:t>
            </a:r>
            <a:r>
              <a:rPr lang="en-US" sz="1500" i="1" dirty="0" smtClean="0">
                <a:latin typeface="Bahnschrift SemiBold" panose="020B0502040204020203" pitchFamily="34" charset="0"/>
              </a:rPr>
              <a:t>M</a:t>
            </a:r>
            <a:r>
              <a:rPr lang="ru-RU" sz="1500" i="1" dirty="0" err="1">
                <a:latin typeface="Bahnschrift SemiBold" panose="020B0502040204020203" pitchFamily="34" charset="0"/>
              </a:rPr>
              <a:t>едицинских</a:t>
            </a:r>
            <a:r>
              <a:rPr lang="ru-RU" sz="1500" i="1" dirty="0">
                <a:latin typeface="Bahnschrift SemiBold" panose="020B0502040204020203" pitchFamily="34" charset="0"/>
              </a:rPr>
              <a:t> рентгеновских </a:t>
            </a:r>
            <a:r>
              <a:rPr lang="ru-RU" sz="1500" i="1" dirty="0" err="1">
                <a:latin typeface="Bahnschrift SemiBold" panose="020B0502040204020203" pitchFamily="34" charset="0"/>
              </a:rPr>
              <a:t>маммографических</a:t>
            </a:r>
            <a:r>
              <a:rPr lang="ru-RU" sz="1500" i="1" dirty="0">
                <a:latin typeface="Bahnschrift SemiBold" panose="020B0502040204020203" pitchFamily="34" charset="0"/>
              </a:rPr>
              <a:t> установок</a:t>
            </a:r>
          </a:p>
          <a:p>
            <a:r>
              <a:rPr lang="en-US" sz="1500" i="1" dirty="0" smtClean="0">
                <a:latin typeface="Bahnschrift SemiBold" panose="020B0502040204020203" pitchFamily="34" charset="0"/>
              </a:rPr>
              <a:t>-</a:t>
            </a:r>
            <a:r>
              <a:rPr lang="ru-RU" sz="1500" i="1" dirty="0" smtClean="0">
                <a:latin typeface="Bahnschrift SemiBold" panose="020B0502040204020203" pitchFamily="34" charset="0"/>
              </a:rPr>
              <a:t> </a:t>
            </a:r>
            <a:r>
              <a:rPr lang="en-US" sz="1500" i="1" dirty="0" smtClean="0">
                <a:latin typeface="Bahnschrift SemiBold" panose="020B0502040204020203" pitchFamily="34" charset="0"/>
              </a:rPr>
              <a:t>M</a:t>
            </a:r>
            <a:r>
              <a:rPr lang="ru-RU" sz="1500" i="1" dirty="0" err="1">
                <a:latin typeface="Bahnschrift SemiBold" panose="020B0502040204020203" pitchFamily="34" charset="0"/>
              </a:rPr>
              <a:t>едицинского</a:t>
            </a:r>
            <a:r>
              <a:rPr lang="ru-RU" sz="1500" i="1" dirty="0">
                <a:latin typeface="Bahnschrift SemiBold" panose="020B0502040204020203" pitchFamily="34" charset="0"/>
              </a:rPr>
              <a:t> рентгеновского дентального оборудования</a:t>
            </a:r>
          </a:p>
          <a:p>
            <a:r>
              <a:rPr lang="en-US" sz="1500" i="1" dirty="0" smtClean="0">
                <a:latin typeface="Bahnschrift SemiBold" panose="020B0502040204020203" pitchFamily="34" charset="0"/>
              </a:rPr>
              <a:t>-</a:t>
            </a:r>
            <a:r>
              <a:rPr lang="ru-RU" sz="1500" i="1" dirty="0" smtClean="0">
                <a:latin typeface="Bahnschrift SemiBold" panose="020B0502040204020203" pitchFamily="34" charset="0"/>
              </a:rPr>
              <a:t> </a:t>
            </a:r>
            <a:r>
              <a:rPr lang="en-US" sz="1500" i="1" dirty="0" smtClean="0">
                <a:latin typeface="Bahnschrift SemiBold" panose="020B0502040204020203" pitchFamily="34" charset="0"/>
              </a:rPr>
              <a:t>M</a:t>
            </a:r>
            <a:r>
              <a:rPr lang="ru-RU" sz="1500" i="1" dirty="0" err="1">
                <a:latin typeface="Bahnschrift SemiBold" panose="020B0502040204020203" pitchFamily="34" charset="0"/>
              </a:rPr>
              <a:t>едицинских</a:t>
            </a:r>
            <a:r>
              <a:rPr lang="ru-RU" sz="1500" i="1" dirty="0">
                <a:latin typeface="Bahnschrift SemiBold" panose="020B0502040204020203" pitchFamily="34" charset="0"/>
              </a:rPr>
              <a:t> компьютерных рентгеновских томографов</a:t>
            </a:r>
          </a:p>
          <a:p>
            <a:r>
              <a:rPr lang="en-US" sz="1500" i="1" dirty="0" smtClean="0">
                <a:latin typeface="Bahnschrift SemiBold" panose="020B0502040204020203" pitchFamily="34" charset="0"/>
              </a:rPr>
              <a:t>-</a:t>
            </a:r>
            <a:r>
              <a:rPr lang="ru-RU" sz="1500" i="1" dirty="0" smtClean="0">
                <a:latin typeface="Bahnschrift SemiBold" panose="020B0502040204020203" pitchFamily="34" charset="0"/>
              </a:rPr>
              <a:t> </a:t>
            </a:r>
            <a:r>
              <a:rPr lang="en-US" sz="1500" i="1" dirty="0" smtClean="0">
                <a:latin typeface="Bahnschrift SemiBold" panose="020B0502040204020203" pitchFamily="34" charset="0"/>
              </a:rPr>
              <a:t>M</a:t>
            </a:r>
            <a:r>
              <a:rPr lang="ru-RU" sz="1500" i="1" dirty="0" err="1">
                <a:latin typeface="Bahnschrift SemiBold" panose="020B0502040204020203" pitchFamily="34" charset="0"/>
              </a:rPr>
              <a:t>едицинского</a:t>
            </a:r>
            <a:r>
              <a:rPr lang="ru-RU" sz="1500" i="1" dirty="0">
                <a:latin typeface="Bahnschrift SemiBold" panose="020B0502040204020203" pitchFamily="34" charset="0"/>
              </a:rPr>
              <a:t> рентгеновского ангиографического оборудования</a:t>
            </a:r>
          </a:p>
          <a:p>
            <a:r>
              <a:rPr lang="ru-RU" sz="1500" dirty="0">
                <a:latin typeface="Bahnschrift SemiBold" panose="020B0502040204020203" pitchFamily="34" charset="0"/>
              </a:rPr>
              <a:t>Радиационный контроль территорий, помещений, рабочих мест, товаров, материалов, металлолома</a:t>
            </a:r>
            <a:r>
              <a:rPr lang="ru-RU" sz="1500" dirty="0" smtClean="0">
                <a:latin typeface="Bahnschrift SemiBold" panose="020B0502040204020203" pitchFamily="34" charset="0"/>
              </a:rPr>
              <a:t>, транспортных средств</a:t>
            </a:r>
          </a:p>
          <a:p>
            <a:r>
              <a:rPr lang="ru-RU" sz="1500" dirty="0">
                <a:latin typeface="Bahnschrift SemiBold" panose="020B0502040204020203" pitchFamily="34" charset="0"/>
              </a:rPr>
              <a:t>Контроль качества работы источников ионизирующего излучения, а также приборов, </a:t>
            </a:r>
            <a:r>
              <a:rPr lang="ru-RU" sz="1500" dirty="0" smtClean="0">
                <a:latin typeface="Bahnschrift SemiBold" panose="020B0502040204020203" pitchFamily="34" charset="0"/>
              </a:rPr>
              <a:t>оборудования, установок</a:t>
            </a:r>
            <a:r>
              <a:rPr lang="ru-RU" sz="1500" dirty="0">
                <a:latin typeface="Bahnschrift SemiBold" panose="020B0502040204020203" pitchFamily="34" charset="0"/>
              </a:rPr>
              <a:t>, содержащих такие источники или генерирующих ионизирующее излучение</a:t>
            </a:r>
          </a:p>
          <a:p>
            <a:r>
              <a:rPr lang="en-US" sz="1500" i="1" dirty="0" smtClean="0">
                <a:latin typeface="Bahnschrift SemiBold" panose="020B0502040204020203" pitchFamily="34" charset="0"/>
              </a:rPr>
              <a:t>-</a:t>
            </a:r>
            <a:r>
              <a:rPr lang="ru-RU" sz="1500" i="1" dirty="0" smtClean="0">
                <a:latin typeface="Bahnschrift SemiBold" panose="020B0502040204020203" pitchFamily="34" charset="0"/>
              </a:rPr>
              <a:t> </a:t>
            </a:r>
            <a:r>
              <a:rPr lang="en-US" sz="1500" i="1" dirty="0" smtClean="0">
                <a:latin typeface="Bahnschrift SemiBold" panose="020B0502040204020203" pitchFamily="34" charset="0"/>
              </a:rPr>
              <a:t>M</a:t>
            </a:r>
            <a:r>
              <a:rPr lang="ru-RU" sz="1500" i="1" dirty="0" err="1">
                <a:latin typeface="Bahnschrift SemiBold" panose="020B0502040204020203" pitchFamily="34" charset="0"/>
              </a:rPr>
              <a:t>едицинских</a:t>
            </a:r>
            <a:r>
              <a:rPr lang="ru-RU" sz="1500" i="1" dirty="0">
                <a:latin typeface="Bahnschrift SemiBold" panose="020B0502040204020203" pitchFamily="34" charset="0"/>
              </a:rPr>
              <a:t> гамма-терапевтических установок</a:t>
            </a:r>
            <a:endParaRPr lang="en-US" sz="1500" i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162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 дальнейшем компания работала над расширением сферы оказываемых услуг и в настоящее время ТОО «КАТЭП-АЭ» имеет лицензии на предоставление более 20 наименований услуг:</a:t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721225"/>
            <a:ext cx="8930834" cy="613184"/>
          </a:xfrm>
        </p:spPr>
        <p:txBody>
          <a:bodyPr/>
          <a:lstStyle/>
          <a:p>
            <a:r>
              <a:rPr lang="ru-RU" sz="1600" dirty="0" smtClean="0"/>
              <a:t>Л</a:t>
            </a:r>
            <a:r>
              <a:rPr lang="ru-RU" sz="1600" b="1" dirty="0" smtClean="0"/>
              <a:t>ицензия </a:t>
            </a:r>
            <a:r>
              <a:rPr lang="ru-RU" sz="1600" b="1" dirty="0"/>
              <a:t>№ </a:t>
            </a:r>
            <a:r>
              <a:rPr lang="ru-RU" sz="1600" b="1" dirty="0" smtClean="0"/>
              <a:t>19013347 от 20 июня 2019 </a:t>
            </a:r>
            <a:r>
              <a:rPr lang="ru-RU" sz="1600" b="1" dirty="0"/>
              <a:t>г</a:t>
            </a:r>
            <a:r>
              <a:rPr lang="ru-RU" sz="1600" b="1" dirty="0" smtClean="0"/>
              <a:t>., выданная </a:t>
            </a:r>
            <a:r>
              <a:rPr lang="ru-RU" sz="1600" b="1" dirty="0"/>
              <a:t>ГУ «Комитет атомного и энергетического надзора и контроля» Министерства энергетики Республики </a:t>
            </a:r>
            <a:r>
              <a:rPr lang="ru-RU" sz="1600" b="1" dirty="0" smtClean="0"/>
              <a:t>Казахстан</a:t>
            </a:r>
            <a:endParaRPr lang="en-US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9" y="2407021"/>
            <a:ext cx="3055170" cy="432112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34" y="2454600"/>
            <a:ext cx="2961748" cy="4193625"/>
          </a:xfrm>
        </p:spPr>
      </p:pic>
    </p:spTree>
    <p:extLst>
      <p:ext uri="{BB962C8B-B14F-4D97-AF65-F5344CB8AC3E}">
        <p14:creationId xmlns:p14="http://schemas.microsoft.com/office/powerpoint/2010/main" val="12596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913" y="968186"/>
            <a:ext cx="8487784" cy="15275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Перечень услуг, оказываемых по Лицензии </a:t>
            </a:r>
            <a:r>
              <a:rPr lang="ru-RU" sz="2000" b="1" dirty="0"/>
              <a:t>№ </a:t>
            </a:r>
            <a:r>
              <a:rPr lang="ru-RU" sz="2000" b="1" dirty="0" smtClean="0"/>
              <a:t>19013347 от 20 июня 2019 </a:t>
            </a:r>
            <a:r>
              <a:rPr lang="ru-RU" sz="2000" b="1" dirty="0"/>
              <a:t>г., </a:t>
            </a:r>
            <a:r>
              <a:rPr lang="ru-RU" sz="2000" b="1" dirty="0" smtClean="0"/>
              <a:t>выданной </a:t>
            </a:r>
            <a:r>
              <a:rPr lang="ru-RU" sz="2000" b="1" dirty="0"/>
              <a:t>ГУ «Комитет атомного и энергетического надзора и контроля» Министерства энергетики Республики </a:t>
            </a:r>
            <a:r>
              <a:rPr lang="ru-RU" sz="2000" b="1" dirty="0" smtClean="0"/>
              <a:t>Казахстан:</a:t>
            </a:r>
            <a:r>
              <a:rPr lang="en-US" sz="1800" dirty="0"/>
              <a:t/>
            </a:r>
            <a:br>
              <a:rPr lang="en-US" sz="1800" dirty="0"/>
            </a:b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913" y="2872291"/>
            <a:ext cx="9843246" cy="871370"/>
          </a:xfrm>
        </p:spPr>
        <p:txBody>
          <a:bodyPr/>
          <a:lstStyle/>
          <a:p>
            <a:r>
              <a:rPr lang="ru-RU" sz="1800" b="1" dirty="0" smtClean="0">
                <a:latin typeface="Bahnschrift SemiBold" panose="020B0502040204020203" pitchFamily="34" charset="0"/>
              </a:rPr>
              <a:t>Физическая защита ядерных установок и ядерных материалов</a:t>
            </a:r>
            <a:endParaRPr lang="en-US" sz="1800" b="1" dirty="0">
              <a:latin typeface="Bahnschrift SemiBold" panose="020B0502040204020203" pitchFamily="34" charset="0"/>
            </a:endParaRPr>
          </a:p>
          <a:p>
            <a:r>
              <a:rPr lang="en-US" sz="1800" i="1" dirty="0" smtClean="0">
                <a:latin typeface="Bahnschrift SemiBold" panose="020B0502040204020203" pitchFamily="34" charset="0"/>
              </a:rPr>
              <a:t>-</a:t>
            </a:r>
            <a:r>
              <a:rPr lang="ru-RU" sz="1800" i="1" dirty="0" smtClean="0">
                <a:latin typeface="Bahnschrift SemiBold" panose="020B0502040204020203" pitchFamily="34" charset="0"/>
              </a:rPr>
              <a:t> </a:t>
            </a:r>
            <a:r>
              <a:rPr lang="en-US" sz="1800" i="1" dirty="0" smtClean="0">
                <a:latin typeface="Bahnschrift SemiBold" panose="020B0502040204020203" pitchFamily="34" charset="0"/>
              </a:rPr>
              <a:t>M</a:t>
            </a:r>
            <a:r>
              <a:rPr lang="ru-RU" sz="1800" i="1" dirty="0" err="1" smtClean="0">
                <a:latin typeface="Bahnschrift SemiBold" panose="020B0502040204020203" pitchFamily="34" charset="0"/>
              </a:rPr>
              <a:t>онтаж</a:t>
            </a:r>
            <a:r>
              <a:rPr lang="ru-RU" sz="1800" i="1" dirty="0" smtClean="0">
                <a:latin typeface="Bahnschrift SemiBold" panose="020B0502040204020203" pitchFamily="34" charset="0"/>
              </a:rPr>
              <a:t>, ремонт, техническое обслуживание систем физической защиты</a:t>
            </a:r>
            <a:endParaRPr lang="en-US" sz="1800" i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04" y="394447"/>
            <a:ext cx="8598256" cy="18861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ТОО «КАТЭП-АЭ</a:t>
            </a:r>
            <a:r>
              <a:rPr lang="ru-RU" sz="2400" b="1" dirty="0" smtClean="0"/>
              <a:t>» состоит из дружного сплочённого коллектива. Все оказываемые нами услуги выполняются высококвалифицированным персоналом, </a:t>
            </a:r>
            <a:r>
              <a:rPr lang="ru-RU" sz="2400" b="1" dirty="0"/>
              <a:t>прошедшим </a:t>
            </a:r>
            <a:r>
              <a:rPr lang="ru-RU" sz="2400" b="1" dirty="0" smtClean="0"/>
              <a:t>специализированное обучение </a:t>
            </a:r>
            <a:r>
              <a:rPr lang="ru-RU" sz="2400" b="1" dirty="0"/>
              <a:t>в </a:t>
            </a:r>
            <a:r>
              <a:rPr lang="ru-RU" sz="2400" b="1" dirty="0" smtClean="0"/>
              <a:t>Республике Казахстан </a:t>
            </a:r>
            <a:r>
              <a:rPr lang="ru-RU" sz="2400" b="1" dirty="0"/>
              <a:t>и за </a:t>
            </a:r>
            <a:r>
              <a:rPr lang="ru-RU" sz="2400" b="1" dirty="0" smtClean="0"/>
              <a:t>его пределами. 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en-US" sz="2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4" y="2454429"/>
            <a:ext cx="8459119" cy="4110602"/>
          </a:xfrm>
        </p:spPr>
      </p:pic>
    </p:spTree>
    <p:extLst>
      <p:ext uri="{BB962C8B-B14F-4D97-AF65-F5344CB8AC3E}">
        <p14:creationId xmlns:p14="http://schemas.microsoft.com/office/powerpoint/2010/main" val="13869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46" y="609600"/>
            <a:ext cx="8598256" cy="14881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Инженеры ТОО </a:t>
            </a:r>
            <a:r>
              <a:rPr lang="ru-RU" sz="2400" b="1" dirty="0"/>
              <a:t>«</a:t>
            </a:r>
            <a:r>
              <a:rPr lang="ru-RU" sz="2400" b="1"/>
              <a:t>КАТЭП-АЭ</a:t>
            </a:r>
            <a:r>
              <a:rPr lang="ru-RU" sz="2400" b="1" smtClean="0"/>
              <a:t>» - </a:t>
            </a:r>
            <a:r>
              <a:rPr lang="ru-RU" sz="2400" b="1" dirty="0" smtClean="0"/>
              <a:t>профессионалы своего дела и готовы прийти на помощь в решении самых сложных, трудновыполнимых задач!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en-US" sz="2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2097740"/>
            <a:ext cx="7909837" cy="3843687"/>
          </a:xfrm>
        </p:spPr>
      </p:pic>
    </p:spTree>
    <p:extLst>
      <p:ext uri="{BB962C8B-B14F-4D97-AF65-F5344CB8AC3E}">
        <p14:creationId xmlns:p14="http://schemas.microsoft.com/office/powerpoint/2010/main" val="7713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590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SemiBold</vt:lpstr>
      <vt:lpstr>Trebuchet MS</vt:lpstr>
      <vt:lpstr>Wingdings 3</vt:lpstr>
      <vt:lpstr>Аспект</vt:lpstr>
      <vt:lpstr>ТОО«КАТЭП-АЭ»</vt:lpstr>
      <vt:lpstr>Презентация PowerPoint</vt:lpstr>
      <vt:lpstr>В дальнейшем компания работала над расширением сферы оказываемых услуг и в настоящее время ТОО «КАТЭП-АЭ» имеет лицензии на предоставление более 20 наименований услуг: </vt:lpstr>
      <vt:lpstr>Перечень услуг, оказываемых по Лицензии № 2000310218 февраля 2020 г., обновлённой ГУ «Комитет атомного и энергетического надзора и контроля» Министерства энергетики Республики Казахстан: </vt:lpstr>
      <vt:lpstr>Перечень услуг, оказываемых по Лицензии № 20003102 от 18 февраля 2020 г., обновлённой ГУ «Комитет атомного и энергетического надзора и контроля» Министерства энергетики Республики Казахстан: </vt:lpstr>
      <vt:lpstr>В дальнейшем компания работала над расширением сферы оказываемых услуг и в настоящее время ТОО «КАТЭП-АЭ» имеет лицензии на предоставление более 20 наименований услуг: </vt:lpstr>
      <vt:lpstr>Перечень услуг, оказываемых по Лицензии № 19013347 от 20 июня 2019 г., выданной ГУ «Комитет атомного и энергетического надзора и контроля» Министерства энергетики Республики Казахстан: </vt:lpstr>
      <vt:lpstr>ТОО «КАТЭП-АЭ» состоит из дружного сплочённого коллектива. Все оказываемые нами услуги выполняются высококвалифицированным персоналом, прошедшим специализированное обучение в Республике Казахстан и за его пределами.   </vt:lpstr>
      <vt:lpstr>Инженеры ТОО «КАТЭП-АЭ» - профессионалы своего дела и готовы прийти на помощь в решении самых сложных, трудновыполнимых задач!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ТОО«КАТЭП-АЭ»</dc:title>
  <dc:creator>Лобова Светлана</dc:creator>
  <cp:lastModifiedBy>Лобова Светлана</cp:lastModifiedBy>
  <cp:revision>19</cp:revision>
  <dcterms:created xsi:type="dcterms:W3CDTF">2020-07-22T06:18:58Z</dcterms:created>
  <dcterms:modified xsi:type="dcterms:W3CDTF">2020-07-22T08:57:26Z</dcterms:modified>
</cp:coreProperties>
</file>